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1"/>
    <p:sldMasterId id="2147483930" r:id="rId2"/>
  </p:sldMasterIdLst>
  <p:notesMasterIdLst>
    <p:notesMasterId r:id="rId50"/>
  </p:notesMasterIdLst>
  <p:sldIdLst>
    <p:sldId id="571" r:id="rId3"/>
    <p:sldId id="569" r:id="rId4"/>
    <p:sldId id="576" r:id="rId5"/>
    <p:sldId id="515" r:id="rId6"/>
    <p:sldId id="517" r:id="rId7"/>
    <p:sldId id="518" r:id="rId8"/>
    <p:sldId id="519" r:id="rId9"/>
    <p:sldId id="577" r:id="rId10"/>
    <p:sldId id="547" r:id="rId11"/>
    <p:sldId id="528" r:id="rId12"/>
    <p:sldId id="529" r:id="rId13"/>
    <p:sldId id="525" r:id="rId14"/>
    <p:sldId id="583" r:id="rId15"/>
    <p:sldId id="538" r:id="rId16"/>
    <p:sldId id="584" r:id="rId17"/>
    <p:sldId id="585" r:id="rId18"/>
    <p:sldId id="544" r:id="rId19"/>
    <p:sldId id="587" r:id="rId20"/>
    <p:sldId id="542" r:id="rId21"/>
    <p:sldId id="586" r:id="rId22"/>
    <p:sldId id="540" r:id="rId23"/>
    <p:sldId id="561" r:id="rId24"/>
    <p:sldId id="566" r:id="rId25"/>
    <p:sldId id="521" r:id="rId26"/>
    <p:sldId id="545" r:id="rId27"/>
    <p:sldId id="532" r:id="rId28"/>
    <p:sldId id="574" r:id="rId29"/>
    <p:sldId id="558" r:id="rId30"/>
    <p:sldId id="563" r:id="rId31"/>
    <p:sldId id="580" r:id="rId32"/>
    <p:sldId id="581" r:id="rId33"/>
    <p:sldId id="579" r:id="rId34"/>
    <p:sldId id="541" r:id="rId35"/>
    <p:sldId id="526" r:id="rId36"/>
    <p:sldId id="575" r:id="rId37"/>
    <p:sldId id="552" r:id="rId38"/>
    <p:sldId id="548" r:id="rId39"/>
    <p:sldId id="549" r:id="rId40"/>
    <p:sldId id="550" r:id="rId41"/>
    <p:sldId id="551" r:id="rId42"/>
    <p:sldId id="553" r:id="rId43"/>
    <p:sldId id="572" r:id="rId44"/>
    <p:sldId id="556" r:id="rId45"/>
    <p:sldId id="578" r:id="rId46"/>
    <p:sldId id="560" r:id="rId47"/>
    <p:sldId id="539" r:id="rId48"/>
    <p:sldId id="449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661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77" autoAdjust="0"/>
    <p:restoredTop sz="94660"/>
  </p:normalViewPr>
  <p:slideViewPr>
    <p:cSldViewPr snapToGrid="0">
      <p:cViewPr varScale="1">
        <p:scale>
          <a:sx n="72" d="100"/>
          <a:sy n="72" d="100"/>
        </p:scale>
        <p:origin x="1434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-462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4A4740-BE80-4900-9C8C-909BB9675289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3F81A-0259-4079-8462-FD8DA21D71A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8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1307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3322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597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328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9966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0528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0496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0972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0684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083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076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057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9384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293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0277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7001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651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67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2117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7409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8200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E7105-DD64-4383-A6CE-1E279A3CDE20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2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</p:sldLayoutIdLst>
  <p:transition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E7105-DD64-4383-A6CE-1E279A3CDE20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4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ransition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cincycodeenforcement.com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hyperlink" Target="http://cagismaps.hamilton-co.org/PropertyActivity/cagisreport" TargetMode="External"/><Relationship Id="rId4" Type="http://schemas.openxmlformats.org/officeDocument/2006/relationships/hyperlink" Target="http://www.cincycodeenforcement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6" Type="http://schemas.openxmlformats.org/officeDocument/2006/relationships/hyperlink" Target="5916000.com" TargetMode="External"/><Relationship Id="rId5" Type="http://schemas.openxmlformats.org/officeDocument/2006/relationships/hyperlink" Target="cincycodeenforcement.com" TargetMode="Externa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emf"/><Relationship Id="rId4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jpe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jpe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incinnati-oh.gov/Innovative-Government/Customer-Service-Requests-CSR-for-DPS/gcej-gmiw/data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jpe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4" Type="http://schemas.openxmlformats.org/officeDocument/2006/relationships/hyperlink" Target="cagis.or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/>
          </p:cNvSpPr>
          <p:nvPr/>
        </p:nvSpPr>
        <p:spPr bwMode="auto">
          <a:xfrm>
            <a:off x="1325945" y="2248920"/>
            <a:ext cx="6027623" cy="1520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1pPr>
            <a:lvl2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2pPr>
            <a:lvl3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3pPr>
            <a:lvl4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4pPr>
            <a:lvl5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9pPr>
          </a:lstStyle>
          <a:p>
            <a:pPr algn="ctr"/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Cincinnati’s </a:t>
            </a:r>
            <a:r>
              <a:rPr lang="en-US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GIS-based Customer Service Request System: </a:t>
            </a:r>
          </a:p>
          <a:p>
            <a:pPr algn="ctr"/>
            <a:r>
              <a:rPr lang="en-US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15 Years of Success</a:t>
            </a:r>
            <a:endParaRPr lang="en-US" altLang="en-US" sz="32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Rectangle 7"/>
          <p:cNvSpPr>
            <a:spLocks/>
          </p:cNvSpPr>
          <p:nvPr/>
        </p:nvSpPr>
        <p:spPr bwMode="auto">
          <a:xfrm>
            <a:off x="99060" y="6620003"/>
            <a:ext cx="1784799" cy="237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1pPr>
            <a:lvl2pPr algn="l">
              <a:tabLst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2pPr>
            <a:lvl3pPr algn="l">
              <a:tabLst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3pPr>
            <a:lvl4pPr algn="l">
              <a:tabLst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4pPr>
            <a:lvl5pPr algn="l">
              <a:tabLst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9pPr>
          </a:lstStyle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September 7, 2017</a:t>
            </a:r>
          </a:p>
        </p:txBody>
      </p:sp>
      <p:sp>
        <p:nvSpPr>
          <p:cNvPr id="9" name="Rectangle 8"/>
          <p:cNvSpPr/>
          <p:nvPr/>
        </p:nvSpPr>
        <p:spPr>
          <a:xfrm>
            <a:off x="2294616" y="4254999"/>
            <a:ext cx="409027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2000" b="1" dirty="0"/>
              <a:t>Alexandria Horne &amp; Joshua Murphy</a:t>
            </a:r>
          </a:p>
          <a:p>
            <a:pPr algn="ctr">
              <a:defRPr/>
            </a:pPr>
            <a:r>
              <a:rPr lang="en-US" altLang="en-US" sz="1600" dirty="0"/>
              <a:t>Senior Computer Programming Analysts </a:t>
            </a:r>
            <a:br>
              <a:rPr lang="en-US" altLang="en-US" sz="1600" dirty="0"/>
            </a:br>
            <a:r>
              <a:rPr lang="en-US" altLang="en-US" sz="1600" dirty="0"/>
              <a:t>Cincinnati Area Geographic Information System</a:t>
            </a:r>
            <a:br>
              <a:rPr lang="en-US" altLang="en-US" sz="1600" dirty="0"/>
            </a:br>
            <a:endParaRPr lang="en-US" altLang="en-US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616" y="814038"/>
            <a:ext cx="4315427" cy="11145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853" y="5348052"/>
            <a:ext cx="838200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904" y="5943600"/>
            <a:ext cx="7680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1802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9060" y="1583918"/>
            <a:ext cx="904351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In early 2002, Cincinnati City Council realized that the city was experiencing significant problems in its customer service delivery.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Council requested a report on the feasibility of a single interdepartmental customer service request system for essential city services. </a:t>
            </a:r>
          </a:p>
        </p:txBody>
      </p:sp>
      <p:sp>
        <p:nvSpPr>
          <p:cNvPr id="3" name="Rectangle 2"/>
          <p:cNvSpPr/>
          <p:nvPr/>
        </p:nvSpPr>
        <p:spPr>
          <a:xfrm>
            <a:off x="159065" y="3742908"/>
            <a:ext cx="915924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dirty="0">
                <a:latin typeface="Arial" panose="020B0604020202020204" pitchFamily="34" charset="0"/>
              </a:rPr>
              <a:t>By late 2002, City Council had approved implementation of a Customer Service Request (CSR) system to improve the coordination and management of services provided to City residents, companies, workers, and visitors and between City agencies.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100" dirty="0"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dirty="0">
                <a:latin typeface="Arial" panose="020B0604020202020204" pitchFamily="34" charset="0"/>
              </a:rPr>
              <a:t>Decision was made to develop the system in-house (CAGIS), to ensure tight integration with the city’s enterprise system.</a:t>
            </a:r>
            <a:endParaRPr lang="en-US" sz="2100" dirty="0"/>
          </a:p>
        </p:txBody>
      </p:sp>
      <p:sp>
        <p:nvSpPr>
          <p:cNvPr id="4" name="Rectangle 3"/>
          <p:cNvSpPr/>
          <p:nvPr/>
        </p:nvSpPr>
        <p:spPr>
          <a:xfrm>
            <a:off x="3188753" y="642923"/>
            <a:ext cx="29041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CSR’s History</a:t>
            </a:r>
            <a:endParaRPr lang="en-US" sz="3200" dirty="0">
              <a:solidFill>
                <a:srgbClr val="00B0F0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11611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58800" y="1913096"/>
            <a:ext cx="82962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</a:rPr>
              <a:t>During initial project development, three main goals were identified:</a:t>
            </a:r>
          </a:p>
          <a:p>
            <a:endParaRPr lang="en-US" sz="2100" dirty="0">
              <a:latin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2100" dirty="0">
                <a:latin typeface="Arial" panose="020B0604020202020204" pitchFamily="34" charset="0"/>
              </a:rPr>
              <a:t>View all city work at any particular location.</a:t>
            </a:r>
          </a:p>
          <a:p>
            <a:endParaRPr lang="en-US" sz="2100" dirty="0">
              <a:latin typeface="Arial" panose="020B0604020202020204" pitchFamily="34" charset="0"/>
            </a:endParaRPr>
          </a:p>
          <a:p>
            <a:r>
              <a:rPr lang="en-US" sz="2100" dirty="0">
                <a:latin typeface="Arial" panose="020B0604020202020204" pitchFamily="34" charset="0"/>
              </a:rPr>
              <a:t>2. Enable an organization-wide view of service requests and </a:t>
            </a:r>
            <a:br>
              <a:rPr lang="en-US" sz="2100" dirty="0">
                <a:latin typeface="Arial" panose="020B0604020202020204" pitchFamily="34" charset="0"/>
              </a:rPr>
            </a:br>
            <a:r>
              <a:rPr lang="en-US" sz="2100" dirty="0">
                <a:latin typeface="Arial" panose="020B0604020202020204" pitchFamily="34" charset="0"/>
              </a:rPr>
              <a:t>    responses so we can better identify our needs to invest in  </a:t>
            </a:r>
            <a:br>
              <a:rPr lang="en-US" sz="2100" dirty="0">
                <a:latin typeface="Arial" panose="020B0604020202020204" pitchFamily="34" charset="0"/>
              </a:rPr>
            </a:br>
            <a:r>
              <a:rPr lang="en-US" sz="2100" dirty="0">
                <a:latin typeface="Arial" panose="020B0604020202020204" pitchFamily="34" charset="0"/>
              </a:rPr>
              <a:t>    department responses and community initiatives.</a:t>
            </a:r>
          </a:p>
          <a:p>
            <a:endParaRPr lang="en-US" sz="2100" dirty="0">
              <a:latin typeface="Arial" panose="020B0604020202020204" pitchFamily="34" charset="0"/>
            </a:endParaRPr>
          </a:p>
          <a:p>
            <a:r>
              <a:rPr lang="en-US" sz="2100" dirty="0">
                <a:latin typeface="Arial" panose="020B0604020202020204" pitchFamily="34" charset="0"/>
              </a:rPr>
              <a:t>3. 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Create a system that improves our intra and inter-department </a:t>
            </a:r>
            <a:b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   coordination in meeting community goals and service needs.</a:t>
            </a:r>
          </a:p>
        </p:txBody>
      </p:sp>
      <p:sp>
        <p:nvSpPr>
          <p:cNvPr id="3" name="Rectangle 2"/>
          <p:cNvSpPr/>
          <p:nvPr/>
        </p:nvSpPr>
        <p:spPr>
          <a:xfrm>
            <a:off x="2611870" y="760095"/>
            <a:ext cx="38816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Main Goals of CSR</a:t>
            </a:r>
            <a:endParaRPr lang="en-US" sz="3200" dirty="0">
              <a:solidFill>
                <a:srgbClr val="00B0F0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334769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2574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864" y="1595609"/>
            <a:ext cx="8989695" cy="4839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Automation of the intake and routing of service requests and the resulting departmental activities in one coordinated system.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Tracking of service requests from the public and internal requests from one City agency to another.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Integration of these service requests and activities with the existing citywide database of automated workflows (Accela Permits Plus) and the Cincinnati Area Geographic Information System (CAGIS).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Online “dynamic knowledge base” of telephone numbers, department facts, city and regional events, reference information, tips and “how-to” facts searchable by topic, category and keyword.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dirty="0"/>
              <a:t> 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20360" y="760095"/>
            <a:ext cx="40647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CSR’s Key Features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94950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2574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80022" y="1633158"/>
            <a:ext cx="8989695" cy="360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Automatic work-order dispatching through existing Work Order systems.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Computer and text message capabilities for field personnel.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Automated creation of correspondence, notices, e-mail messages, etc.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Management tools including custom reports and maps.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GIS Integration…</a:t>
            </a:r>
          </a:p>
          <a:p>
            <a:r>
              <a:rPr lang="en-US" sz="1050" dirty="0"/>
              <a:t> 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42518" y="923925"/>
            <a:ext cx="40647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CSR’s Key Features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60589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2574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20603" y="175320"/>
            <a:ext cx="31213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GIS Integration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63080" y="1075110"/>
            <a:ext cx="693824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The CSR system relies on two-way communication between the </a:t>
            </a:r>
            <a:r>
              <a:rPr lang="en-US" sz="2100" u="sng" dirty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and the </a:t>
            </a:r>
            <a:r>
              <a:rPr lang="en-US" sz="2100" u="sng" dirty="0">
                <a:latin typeface="Arial" panose="020B0604020202020204" pitchFamily="34" charset="0"/>
                <a:cs typeface="Arial" panose="020B0604020202020204" pitchFamily="34" charset="0"/>
              </a:rPr>
              <a:t>GIS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to create, manage and resolve service requests. </a:t>
            </a:r>
          </a:p>
          <a:p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509" y="2335525"/>
            <a:ext cx="6991350" cy="390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3664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2574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20603" y="266807"/>
            <a:ext cx="31213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GIS Integration</a:t>
            </a:r>
            <a:endParaRPr lang="en-US" sz="3200" dirty="0">
              <a:solidFill>
                <a:srgbClr val="00B0F0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28741"/>
            <a:ext cx="9144000" cy="4096323"/>
          </a:xfrm>
          <a:prstGeom prst="rect">
            <a:avLst/>
          </a:prstGeom>
        </p:spPr>
      </p:pic>
      <p:sp>
        <p:nvSpPr>
          <p:cNvPr id="9" name="Rectangle: Rounded Corners 8"/>
          <p:cNvSpPr/>
          <p:nvPr/>
        </p:nvSpPr>
        <p:spPr>
          <a:xfrm>
            <a:off x="4089400" y="2319972"/>
            <a:ext cx="5029200" cy="1524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Down 2"/>
          <p:cNvSpPr/>
          <p:nvPr/>
        </p:nvSpPr>
        <p:spPr>
          <a:xfrm rot="19886230">
            <a:off x="4744933" y="1097651"/>
            <a:ext cx="229678" cy="124305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4626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2574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93716" y="31637"/>
            <a:ext cx="31213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GIS Integration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hlinkClick r:id="rId3" action="ppaction://hlinkfile"/>
          </p:cNvPr>
          <p:cNvSpPr txBox="1"/>
          <p:nvPr/>
        </p:nvSpPr>
        <p:spPr>
          <a:xfrm>
            <a:off x="2939900" y="743258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Open Property Maintenance Cases</a:t>
            </a:r>
            <a:endParaRPr lang="en-US" dirty="0"/>
          </a:p>
        </p:txBody>
      </p:sp>
      <p:sp>
        <p:nvSpPr>
          <p:cNvPr id="8" name="TextBox 7">
            <a:hlinkClick r:id="rId3" action="ppaction://hlinkfile"/>
          </p:cNvPr>
          <p:cNvSpPr txBox="1"/>
          <p:nvPr/>
        </p:nvSpPr>
        <p:spPr>
          <a:xfrm>
            <a:off x="3417332" y="3911434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Property Activity Report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900" y="1112590"/>
            <a:ext cx="6072902" cy="2545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900" y="4280766"/>
            <a:ext cx="6072902" cy="244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4842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2574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 flipH="1">
            <a:off x="1413980" y="1427769"/>
            <a:ext cx="2715512" cy="133684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766572" y="1368456"/>
            <a:ext cx="2573525" cy="128446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774474" y="1448203"/>
            <a:ext cx="652207" cy="138639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46" idx="1"/>
          </p:cNvCxnSpPr>
          <p:nvPr/>
        </p:nvCxnSpPr>
        <p:spPr>
          <a:xfrm>
            <a:off x="1547265" y="3232332"/>
            <a:ext cx="2426751" cy="15725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46" idx="0"/>
          </p:cNvCxnSpPr>
          <p:nvPr/>
        </p:nvCxnSpPr>
        <p:spPr>
          <a:xfrm>
            <a:off x="3734215" y="3232332"/>
            <a:ext cx="737690" cy="93652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6" idx="3"/>
          </p:cNvCxnSpPr>
          <p:nvPr/>
        </p:nvCxnSpPr>
        <p:spPr>
          <a:xfrm flipH="1">
            <a:off x="4969793" y="3100983"/>
            <a:ext cx="2387076" cy="170387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9" name="Picture 1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292" y="757914"/>
            <a:ext cx="740310" cy="690289"/>
          </a:xfrm>
          <a:prstGeom prst="rect">
            <a:avLst/>
          </a:prstGeom>
          <a:solidFill>
            <a:schemeClr val="bg2">
              <a:alpha val="75000"/>
            </a:schemeClr>
          </a:solidFill>
        </p:spPr>
      </p:pic>
      <p:sp>
        <p:nvSpPr>
          <p:cNvPr id="170" name="TextBox 169"/>
          <p:cNvSpPr txBox="1"/>
          <p:nvPr/>
        </p:nvSpPr>
        <p:spPr>
          <a:xfrm>
            <a:off x="4189325" y="467656"/>
            <a:ext cx="844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Public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676485" y="-24518"/>
            <a:ext cx="5809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Service Request Submission</a:t>
            </a:r>
            <a:endParaRPr lang="en-US" sz="3200" dirty="0">
              <a:solidFill>
                <a:srgbClr val="00B0F0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51" y="2656858"/>
            <a:ext cx="823617" cy="75077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00" y="2662519"/>
            <a:ext cx="652096" cy="75312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7862" y="2745790"/>
            <a:ext cx="670952" cy="63624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5840" y="2652922"/>
            <a:ext cx="536027" cy="675861"/>
          </a:xfrm>
          <a:prstGeom prst="rect">
            <a:avLst/>
          </a:prstGeom>
        </p:spPr>
      </p:pic>
      <p:cxnSp>
        <p:nvCxnSpPr>
          <p:cNvPr id="55" name="Straight Arrow Connector 54"/>
          <p:cNvCxnSpPr>
            <a:stCxn id="169" idx="2"/>
          </p:cNvCxnSpPr>
          <p:nvPr/>
        </p:nvCxnSpPr>
        <p:spPr>
          <a:xfrm>
            <a:off x="4550447" y="1448203"/>
            <a:ext cx="481672" cy="138639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4016" y="4168860"/>
            <a:ext cx="995777" cy="1272002"/>
          </a:xfrm>
          <a:prstGeom prst="rect">
            <a:avLst/>
          </a:prstGeom>
        </p:spPr>
      </p:pic>
      <p:cxnSp>
        <p:nvCxnSpPr>
          <p:cNvPr id="67" name="Straight Arrow Connector 66"/>
          <p:cNvCxnSpPr>
            <a:endCxn id="46" idx="0"/>
          </p:cNvCxnSpPr>
          <p:nvPr/>
        </p:nvCxnSpPr>
        <p:spPr>
          <a:xfrm flipH="1">
            <a:off x="4471905" y="3232332"/>
            <a:ext cx="538451" cy="93652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59512" y="3382038"/>
            <a:ext cx="1288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Call Center</a:t>
            </a:r>
            <a:br>
              <a:rPr lang="en-US" sz="1600" dirty="0"/>
            </a:br>
            <a:r>
              <a:rPr lang="en-US" sz="1600" b="1" dirty="0"/>
              <a:t>CSR Desktop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996096" y="3345516"/>
            <a:ext cx="1301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Mobile App</a:t>
            </a:r>
          </a:p>
          <a:p>
            <a:pPr algn="ctr"/>
            <a:r>
              <a:rPr lang="en-US" sz="1600" dirty="0"/>
              <a:t>Fix It Cincy!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457407" y="3345515"/>
            <a:ext cx="1338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Website</a:t>
            </a:r>
            <a:br>
              <a:rPr lang="en-US" sz="1600" dirty="0"/>
            </a:br>
            <a:r>
              <a:rPr lang="en-US" sz="1600" dirty="0"/>
              <a:t>5916000.com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109327" y="3342706"/>
            <a:ext cx="844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E-mail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350109" y="5359949"/>
            <a:ext cx="2400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CAGIS Enterprise System</a:t>
            </a:r>
          </a:p>
        </p:txBody>
      </p:sp>
      <p:cxnSp>
        <p:nvCxnSpPr>
          <p:cNvPr id="78" name="Straight Arrow Connector 77"/>
          <p:cNvCxnSpPr>
            <a:stCxn id="77" idx="2"/>
            <a:endCxn id="71" idx="0"/>
          </p:cNvCxnSpPr>
          <p:nvPr/>
        </p:nvCxnSpPr>
        <p:spPr>
          <a:xfrm>
            <a:off x="4550447" y="5698503"/>
            <a:ext cx="3690" cy="4667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697590" y="6519478"/>
            <a:ext cx="1775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CSR Administrator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3112" y="6165227"/>
            <a:ext cx="11620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2878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2574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/>
          <p:cNvCxnSpPr>
            <a:stCxn id="32" idx="1"/>
            <a:endCxn id="34" idx="3"/>
          </p:cNvCxnSpPr>
          <p:nvPr/>
        </p:nvCxnSpPr>
        <p:spPr>
          <a:xfrm flipH="1">
            <a:off x="1651126" y="4768581"/>
            <a:ext cx="5467551" cy="95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525811" y="58688"/>
            <a:ext cx="41560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System Architecture</a:t>
            </a:r>
            <a:endParaRPr lang="en-US" sz="3200" dirty="0">
              <a:solidFill>
                <a:srgbClr val="00B0F0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793" y="815064"/>
            <a:ext cx="777599" cy="70883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208" y="829433"/>
            <a:ext cx="500320" cy="630838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2968551" y="3717008"/>
            <a:ext cx="3133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GIS Database</a:t>
            </a:r>
          </a:p>
          <a:p>
            <a:pPr algn="ctr"/>
            <a:r>
              <a:rPr lang="en-US" sz="1600" dirty="0"/>
              <a:t>Permits Database</a:t>
            </a:r>
          </a:p>
          <a:p>
            <a:pPr algn="ctr"/>
            <a:r>
              <a:rPr lang="en-US" sz="1600" dirty="0"/>
              <a:t>Document Management System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645" y="829433"/>
            <a:ext cx="740310" cy="690289"/>
          </a:xfrm>
          <a:prstGeom prst="rect">
            <a:avLst/>
          </a:prstGeom>
          <a:solidFill>
            <a:schemeClr val="bg2">
              <a:alpha val="75000"/>
            </a:schemeClr>
          </a:solidFill>
        </p:spPr>
      </p:pic>
      <p:sp>
        <p:nvSpPr>
          <p:cNvPr id="28" name="TextBox 27"/>
          <p:cNvSpPr txBox="1"/>
          <p:nvPr/>
        </p:nvSpPr>
        <p:spPr>
          <a:xfrm>
            <a:off x="3651106" y="2177990"/>
            <a:ext cx="1580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Service Requests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692688" y="2158211"/>
            <a:ext cx="152492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" idx="2"/>
            <a:endCxn id="261" idx="0"/>
          </p:cNvCxnSpPr>
          <p:nvPr/>
        </p:nvCxnSpPr>
        <p:spPr>
          <a:xfrm>
            <a:off x="4455149" y="2496765"/>
            <a:ext cx="5749" cy="4266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3665" y="5054331"/>
            <a:ext cx="1025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CSR Desktop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58678" y="4967627"/>
            <a:ext cx="1491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CSR Administrator</a:t>
            </a:r>
          </a:p>
        </p:txBody>
      </p:sp>
      <p:cxnSp>
        <p:nvCxnSpPr>
          <p:cNvPr id="53" name="Straight Arrow Connector 52"/>
          <p:cNvCxnSpPr>
            <a:stCxn id="261" idx="3"/>
            <a:endCxn id="32" idx="0"/>
          </p:cNvCxnSpPr>
          <p:nvPr/>
        </p:nvCxnSpPr>
        <p:spPr>
          <a:xfrm>
            <a:off x="4759883" y="3305310"/>
            <a:ext cx="2644544" cy="118704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77" y="4492356"/>
            <a:ext cx="571500" cy="5524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526" y="4492356"/>
            <a:ext cx="609600" cy="571500"/>
          </a:xfrm>
          <a:prstGeom prst="rect">
            <a:avLst/>
          </a:prstGeom>
        </p:spPr>
      </p:pic>
      <p:cxnSp>
        <p:nvCxnSpPr>
          <p:cNvPr id="135" name="Straight Connector 134"/>
          <p:cNvCxnSpPr/>
          <p:nvPr/>
        </p:nvCxnSpPr>
        <p:spPr>
          <a:xfrm flipH="1">
            <a:off x="3024464" y="2701780"/>
            <a:ext cx="60" cy="420608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-19288" y="2617388"/>
            <a:ext cx="9144000" cy="2112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1066528" y="2592371"/>
            <a:ext cx="1568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CITY STAFF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6138081" y="2599622"/>
            <a:ext cx="1819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CAGIS STAFF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817379" y="845651"/>
            <a:ext cx="117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PUBLIC</a:t>
            </a:r>
          </a:p>
        </p:txBody>
      </p:sp>
      <p:cxnSp>
        <p:nvCxnSpPr>
          <p:cNvPr id="166" name="Straight Arrow Connector 165"/>
          <p:cNvCxnSpPr>
            <a:stCxn id="34" idx="0"/>
            <a:endCxn id="261" idx="1"/>
          </p:cNvCxnSpPr>
          <p:nvPr/>
        </p:nvCxnSpPr>
        <p:spPr>
          <a:xfrm flipV="1">
            <a:off x="1346326" y="3305310"/>
            <a:ext cx="2815587" cy="118704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304328" y="1175556"/>
            <a:ext cx="16185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Property Activity &amp; Property Maintenance Websites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2627513" y="1523227"/>
            <a:ext cx="1179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CSR Online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4935733" y="1524519"/>
            <a:ext cx="1179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Fix it Cincy!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3823416" y="1523227"/>
            <a:ext cx="1179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Call Center</a:t>
            </a:r>
          </a:p>
        </p:txBody>
      </p:sp>
      <p:cxnSp>
        <p:nvCxnSpPr>
          <p:cNvPr id="213" name="Straight Arrow Connector 212"/>
          <p:cNvCxnSpPr/>
          <p:nvPr/>
        </p:nvCxnSpPr>
        <p:spPr>
          <a:xfrm flipH="1">
            <a:off x="4455149" y="1788099"/>
            <a:ext cx="5681" cy="35974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Picture 2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539" y="473868"/>
            <a:ext cx="697905" cy="619904"/>
          </a:xfrm>
          <a:prstGeom prst="rect">
            <a:avLst/>
          </a:prstGeom>
        </p:spPr>
      </p:pic>
      <p:cxnSp>
        <p:nvCxnSpPr>
          <p:cNvPr id="217" name="Straight Connector 216"/>
          <p:cNvCxnSpPr/>
          <p:nvPr/>
        </p:nvCxnSpPr>
        <p:spPr>
          <a:xfrm flipH="1">
            <a:off x="6008565" y="2675066"/>
            <a:ext cx="60" cy="420608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61" name="Picture 26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1913" y="2923387"/>
            <a:ext cx="597970" cy="76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877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42916" y="0"/>
            <a:ext cx="5838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F0"/>
                </a:solidFill>
              </a:rPr>
              <a:t>CSR Online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528" y="1425064"/>
            <a:ext cx="5252368" cy="4972739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hlinkClick r:id="rId5" action="ppaction://hlinkfile"/>
          </p:cNvPr>
          <p:cNvSpPr txBox="1"/>
          <p:nvPr/>
        </p:nvSpPr>
        <p:spPr>
          <a:xfrm>
            <a:off x="3724974" y="917361"/>
            <a:ext cx="1474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 action="ppaction://hlinkfile"/>
              </a:rPr>
              <a:t>5916000.com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221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/>
          </p:cNvSpPr>
          <p:nvPr/>
        </p:nvSpPr>
        <p:spPr bwMode="auto">
          <a:xfrm>
            <a:off x="1176973" y="1805940"/>
            <a:ext cx="6995160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838200" algn="l"/>
                <a:tab pos="838200" algn="l"/>
                <a:tab pos="838200" algn="l"/>
                <a:tab pos="838200" algn="l"/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1pPr>
            <a:lvl2pPr algn="l">
              <a:tabLst>
                <a:tab pos="838200" algn="l"/>
                <a:tab pos="838200" algn="l"/>
                <a:tab pos="838200" algn="l"/>
                <a:tab pos="838200" algn="l"/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2pPr>
            <a:lvl3pPr algn="l">
              <a:tabLst>
                <a:tab pos="838200" algn="l"/>
                <a:tab pos="838200" algn="l"/>
                <a:tab pos="838200" algn="l"/>
                <a:tab pos="838200" algn="l"/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3pPr>
            <a:lvl4pPr algn="l">
              <a:tabLst>
                <a:tab pos="838200" algn="l"/>
                <a:tab pos="838200" algn="l"/>
                <a:tab pos="838200" algn="l"/>
                <a:tab pos="838200" algn="l"/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4pPr>
            <a:lvl5pPr algn="l">
              <a:tabLst>
                <a:tab pos="838200" algn="l"/>
                <a:tab pos="838200" algn="l"/>
                <a:tab pos="838200" algn="l"/>
                <a:tab pos="838200" algn="l"/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  <a:tab pos="838200" algn="l"/>
                <a:tab pos="838200" algn="l"/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  <a:tab pos="838200" algn="l"/>
                <a:tab pos="838200" algn="l"/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  <a:tab pos="838200" algn="l"/>
                <a:tab pos="838200" algn="l"/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  <a:tab pos="838200" algn="l"/>
                <a:tab pos="838200" algn="l"/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en-US" sz="216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Introduction to CAGIS</a:t>
            </a:r>
          </a:p>
          <a:p>
            <a:endParaRPr lang="en-US" altLang="en-US" sz="2160" b="1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60" b="1" dirty="0">
                <a:latin typeface="Arial" panose="020B0604020202020204" pitchFamily="34" charset="0"/>
                <a:cs typeface="Arial" panose="020B0604020202020204" pitchFamily="34" charset="0"/>
              </a:rPr>
              <a:t>Customer Service Request (CSR) System</a:t>
            </a:r>
            <a:endParaRPr lang="en-US" altLang="en-US" sz="2160" dirty="0">
              <a:solidFill>
                <a:srgbClr val="000000"/>
              </a:solidFill>
              <a:latin typeface="Myriad Pro" charset="0"/>
              <a:cs typeface="Myriad Pro" charset="0"/>
              <a:sym typeface="Myriad Pro" charset="0"/>
            </a:endParaRPr>
          </a:p>
          <a:p>
            <a:pPr lvl="1"/>
            <a:r>
              <a:rPr lang="en-US" altLang="en-US" sz="198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•    Introduction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98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History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98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Key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98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GIS Integration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80" dirty="0">
                <a:latin typeface="Arial" panose="020B0604020202020204" pitchFamily="34" charset="0"/>
                <a:cs typeface="Arial" panose="020B0604020202020204" pitchFamily="34" charset="0"/>
              </a:rPr>
              <a:t>System 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98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60" b="1" dirty="0">
                <a:latin typeface="Arial" panose="020B0604020202020204" pitchFamily="34" charset="0"/>
                <a:cs typeface="Arial" panose="020B0604020202020204" pitchFamily="34" charset="0"/>
              </a:rPr>
              <a:t>Recent System Enhancements</a:t>
            </a:r>
          </a:p>
          <a:p>
            <a:pPr lvl="1"/>
            <a:endParaRPr lang="en-US" altLang="en-US" sz="2000" b="1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60" b="1" dirty="0">
                <a:latin typeface="Arial" panose="020B0604020202020204" pitchFamily="34" charset="0"/>
                <a:cs typeface="Arial" panose="020B0604020202020204" pitchFamily="34" charset="0"/>
              </a:rPr>
              <a:t>Results and Metrics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16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60" b="1" dirty="0">
                <a:latin typeface="Arial" panose="020B0604020202020204" pitchFamily="34" charset="0"/>
                <a:cs typeface="Arial" panose="020B0604020202020204" pitchFamily="34" charset="0"/>
              </a:rPr>
              <a:t>Future Enhancements</a:t>
            </a:r>
          </a:p>
          <a:p>
            <a:pPr lvl="1"/>
            <a:endParaRPr lang="en-US" altLang="en-US" sz="2000" b="1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412403" y="760095"/>
            <a:ext cx="4243469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40" b="1" dirty="0">
                <a:solidFill>
                  <a:srgbClr val="28B1F7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Presentation Outline</a:t>
            </a:r>
          </a:p>
        </p:txBody>
      </p:sp>
    </p:spTree>
    <p:extLst>
      <p:ext uri="{BB962C8B-B14F-4D97-AF65-F5344CB8AC3E}">
        <p14:creationId xmlns:p14="http://schemas.microsoft.com/office/powerpoint/2010/main" val="395392861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172"/>
            <a:ext cx="5210175" cy="31226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96503" y="-149843"/>
            <a:ext cx="402907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Customer Photo Uploads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60" y="634317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501" y="2754862"/>
            <a:ext cx="4593170" cy="3294828"/>
          </a:xfrm>
          <a:prstGeom prst="rect">
            <a:avLst/>
          </a:prstGeom>
        </p:spPr>
      </p:pic>
      <p:sp>
        <p:nvSpPr>
          <p:cNvPr id="7" name="Rectangle: Rounded Corners 6"/>
          <p:cNvSpPr/>
          <p:nvPr/>
        </p:nvSpPr>
        <p:spPr>
          <a:xfrm>
            <a:off x="752475" y="2977515"/>
            <a:ext cx="2667000" cy="2705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9712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06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Arrow: Pentagon 96"/>
          <p:cNvSpPr/>
          <p:nvPr/>
        </p:nvSpPr>
        <p:spPr>
          <a:xfrm>
            <a:off x="3110722" y="2709986"/>
            <a:ext cx="1457714" cy="563880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Routed to correct city department</a:t>
            </a:r>
          </a:p>
        </p:txBody>
      </p:sp>
      <p:sp>
        <p:nvSpPr>
          <p:cNvPr id="119" name="Arrow: Pentagon 118"/>
          <p:cNvSpPr/>
          <p:nvPr/>
        </p:nvSpPr>
        <p:spPr>
          <a:xfrm>
            <a:off x="4239288" y="3479391"/>
            <a:ext cx="1457714" cy="563880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Action taken by city department</a:t>
            </a:r>
          </a:p>
        </p:txBody>
      </p:sp>
      <p:sp>
        <p:nvSpPr>
          <p:cNvPr id="120" name="Arrow: Pentagon 119"/>
          <p:cNvSpPr/>
          <p:nvPr/>
        </p:nvSpPr>
        <p:spPr>
          <a:xfrm>
            <a:off x="5390468" y="4156700"/>
            <a:ext cx="1457714" cy="563880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Record marked as complete by staff</a:t>
            </a:r>
          </a:p>
        </p:txBody>
      </p:sp>
      <p:cxnSp>
        <p:nvCxnSpPr>
          <p:cNvPr id="143" name="Straight Arrow Connector 142"/>
          <p:cNvCxnSpPr>
            <a:stCxn id="97" idx="2"/>
            <a:endCxn id="119" idx="1"/>
          </p:cNvCxnSpPr>
          <p:nvPr/>
        </p:nvCxnSpPr>
        <p:spPr>
          <a:xfrm rot="16200000" flipH="1">
            <a:off x="3725216" y="3247258"/>
            <a:ext cx="487465" cy="54067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19" idx="2"/>
            <a:endCxn id="120" idx="1"/>
          </p:cNvCxnSpPr>
          <p:nvPr/>
        </p:nvCxnSpPr>
        <p:spPr>
          <a:xfrm rot="16200000" flipH="1">
            <a:off x="4911137" y="3959308"/>
            <a:ext cx="395369" cy="56329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ectangle 200"/>
          <p:cNvSpPr/>
          <p:nvPr/>
        </p:nvSpPr>
        <p:spPr>
          <a:xfrm>
            <a:off x="1731507" y="0"/>
            <a:ext cx="56957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Service Request Processing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241" name="Arrow: Pentagon 240"/>
          <p:cNvSpPr/>
          <p:nvPr/>
        </p:nvSpPr>
        <p:spPr>
          <a:xfrm>
            <a:off x="6559459" y="4834009"/>
            <a:ext cx="1457714" cy="563880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 sent to user </a:t>
            </a:r>
          </a:p>
        </p:txBody>
      </p:sp>
      <p:cxnSp>
        <p:nvCxnSpPr>
          <p:cNvPr id="242" name="Straight Arrow Connector 241"/>
          <p:cNvCxnSpPr>
            <a:stCxn id="120" idx="2"/>
            <a:endCxn id="241" idx="1"/>
          </p:cNvCxnSpPr>
          <p:nvPr/>
        </p:nvCxnSpPr>
        <p:spPr>
          <a:xfrm rot="16200000" flipH="1">
            <a:off x="6071223" y="4627712"/>
            <a:ext cx="395369" cy="58110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Arrow: Pentagon 248"/>
          <p:cNvSpPr/>
          <p:nvPr/>
        </p:nvSpPr>
        <p:spPr>
          <a:xfrm>
            <a:off x="1929222" y="1949624"/>
            <a:ext cx="1457714" cy="563880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request generated</a:t>
            </a:r>
          </a:p>
        </p:txBody>
      </p:sp>
      <p:cxnSp>
        <p:nvCxnSpPr>
          <p:cNvPr id="253" name="Straight Arrow Connector 252"/>
          <p:cNvCxnSpPr>
            <a:stCxn id="249" idx="2"/>
            <a:endCxn id="97" idx="1"/>
          </p:cNvCxnSpPr>
          <p:nvPr/>
        </p:nvCxnSpPr>
        <p:spPr>
          <a:xfrm rot="16200000" flipH="1">
            <a:off x="2574704" y="2455908"/>
            <a:ext cx="478422" cy="59361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09217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2574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4947" y="125435"/>
            <a:ext cx="87326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'Fix it Cincy!' Mobile App</a:t>
            </a:r>
          </a:p>
          <a:p>
            <a:pPr algn="ctr"/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City Services... On The Go!</a:t>
            </a:r>
            <a:endParaRPr lang="en-US" sz="2400" b="1" i="0" dirty="0">
              <a:solidFill>
                <a:srgbClr val="00B0F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476" y="5560378"/>
            <a:ext cx="4526326" cy="704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230" y="1372032"/>
            <a:ext cx="6341270" cy="3849587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379938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2574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6" y="1089482"/>
            <a:ext cx="6228553" cy="4671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Oval 5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0" y="1276261"/>
            <a:ext cx="518160" cy="243662"/>
          </a:xfrm>
          <a:prstGeom prst="ellips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>
                    <a:alpha val="46001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85" y="1089482"/>
            <a:ext cx="7413102" cy="461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285" y="2791092"/>
            <a:ext cx="5863715" cy="4066908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911185" y="12131"/>
            <a:ext cx="74943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CSR Desktop Service Request Intake 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7444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6" y="853262"/>
            <a:ext cx="6228553" cy="4671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Oval 5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0" y="1276261"/>
            <a:ext cx="518160" cy="243662"/>
          </a:xfrm>
          <a:prstGeom prst="ellips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>
                    <a:alpha val="46001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3041"/>
            <a:ext cx="7453719" cy="4754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Oval 5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5356860" y="2339340"/>
            <a:ext cx="739140" cy="281940"/>
          </a:xfrm>
          <a:prstGeom prst="ellips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>
                    <a:alpha val="46001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039" y="2857578"/>
            <a:ext cx="5911581" cy="4000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036672" y="47380"/>
            <a:ext cx="73821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CSR Desktop Service Request Query</a:t>
            </a:r>
            <a:endParaRPr lang="en-US" sz="3200" dirty="0">
              <a:solidFill>
                <a:srgbClr val="00B0F0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050" y="6362223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41704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726149" y="1186588"/>
            <a:ext cx="1381078" cy="5090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Service Request Type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463668" y="1214223"/>
            <a:ext cx="1250030" cy="4627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Priority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938147" y="1214223"/>
            <a:ext cx="1250030" cy="4627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Group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0742" y="1214223"/>
            <a:ext cx="1250030" cy="4627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Department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70139" y="1209724"/>
            <a:ext cx="1250030" cy="4627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Method Received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1091" y="1750064"/>
            <a:ext cx="12055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Phone</a:t>
            </a:r>
          </a:p>
          <a:p>
            <a:r>
              <a:rPr lang="en-US" sz="1200" dirty="0"/>
              <a:t>Mail</a:t>
            </a:r>
          </a:p>
          <a:p>
            <a:r>
              <a:rPr lang="en-US" sz="1200" dirty="0"/>
              <a:t>City Department</a:t>
            </a:r>
          </a:p>
          <a:p>
            <a:r>
              <a:rPr lang="en-US" sz="1200" dirty="0"/>
              <a:t>Internet</a:t>
            </a:r>
          </a:p>
          <a:p>
            <a:r>
              <a:rPr lang="en-US" sz="1200" dirty="0"/>
              <a:t>Radio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0798" y="1775227"/>
            <a:ext cx="111275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Public Service</a:t>
            </a:r>
          </a:p>
          <a:p>
            <a:r>
              <a:rPr lang="en-US" sz="1200" dirty="0"/>
              <a:t>Health</a:t>
            </a:r>
          </a:p>
          <a:p>
            <a:r>
              <a:rPr lang="en-US" sz="1200" dirty="0"/>
              <a:t>Sewer District</a:t>
            </a:r>
          </a:p>
          <a:p>
            <a:r>
              <a:rPr lang="en-US" sz="1200" dirty="0"/>
              <a:t>Transportation </a:t>
            </a:r>
          </a:p>
          <a:p>
            <a:r>
              <a:rPr lang="en-US" sz="1200" dirty="0"/>
              <a:t>Law</a:t>
            </a:r>
          </a:p>
          <a:p>
            <a:r>
              <a:rPr lang="en-US" sz="1200" dirty="0"/>
              <a:t>Water Works</a:t>
            </a:r>
          </a:p>
          <a:p>
            <a:r>
              <a:rPr lang="en-US" sz="1200" dirty="0"/>
              <a:t>Building</a:t>
            </a:r>
          </a:p>
          <a:p>
            <a:r>
              <a:rPr lang="en-US" sz="1200" dirty="0"/>
              <a:t>Police</a:t>
            </a:r>
          </a:p>
          <a:p>
            <a:r>
              <a:rPr lang="en-US" sz="1200" dirty="0"/>
              <a:t>Parks</a:t>
            </a:r>
          </a:p>
          <a:p>
            <a:r>
              <a:rPr lang="en-US" sz="1200" dirty="0"/>
              <a:t>Recreation</a:t>
            </a:r>
          </a:p>
          <a:p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5692268" y="1772811"/>
            <a:ext cx="1205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  <a:br>
              <a:rPr lang="en-US" sz="1200" dirty="0"/>
            </a:br>
            <a:r>
              <a:rPr lang="en-US" sz="1200" dirty="0"/>
              <a:t>Priority</a:t>
            </a:r>
          </a:p>
          <a:p>
            <a:r>
              <a:rPr lang="en-US" sz="1200" dirty="0"/>
              <a:t>Hazardous</a:t>
            </a:r>
          </a:p>
          <a:p>
            <a:r>
              <a:rPr lang="en-US" sz="1200" dirty="0"/>
              <a:t>Emergency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993566" y="1773781"/>
            <a:ext cx="136779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Pubic Service:</a:t>
            </a:r>
          </a:p>
          <a:p>
            <a:r>
              <a:rPr lang="en-US" sz="1200" dirty="0"/>
              <a:t>Winter operations</a:t>
            </a:r>
          </a:p>
          <a:p>
            <a:r>
              <a:rPr lang="en-US" sz="1200" dirty="0"/>
              <a:t>Street cleaning</a:t>
            </a:r>
          </a:p>
          <a:p>
            <a:r>
              <a:rPr lang="en-US" sz="1200" dirty="0"/>
              <a:t>Recycling</a:t>
            </a:r>
          </a:p>
          <a:p>
            <a:r>
              <a:rPr lang="en-US" sz="1200" dirty="0"/>
              <a:t>Special collections</a:t>
            </a:r>
          </a:p>
          <a:p>
            <a:r>
              <a:rPr lang="en-US" sz="1200" dirty="0"/>
              <a:t>Asphalt</a:t>
            </a:r>
          </a:p>
          <a:p>
            <a:r>
              <a:rPr lang="en-US" sz="1200" dirty="0"/>
              <a:t>Graffiti</a:t>
            </a:r>
          </a:p>
          <a:p>
            <a:r>
              <a:rPr lang="en-US" sz="1200" dirty="0"/>
              <a:t>Yard waste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3500597" y="1780205"/>
            <a:ext cx="24584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Special collection – furniture</a:t>
            </a:r>
          </a:p>
          <a:p>
            <a:r>
              <a:rPr lang="en-US" sz="1200" dirty="0"/>
              <a:t>Special collection – tires</a:t>
            </a:r>
          </a:p>
          <a:p>
            <a:r>
              <a:rPr lang="en-US" sz="1200" dirty="0"/>
              <a:t>Trash, request for collection</a:t>
            </a:r>
          </a:p>
          <a:p>
            <a:r>
              <a:rPr lang="en-US" sz="1200" dirty="0"/>
              <a:t>Trash, early set out</a:t>
            </a:r>
          </a:p>
          <a:p>
            <a:r>
              <a:rPr lang="en-US" sz="1200" dirty="0"/>
              <a:t>Pothole</a:t>
            </a:r>
          </a:p>
          <a:p>
            <a:r>
              <a:rPr lang="en-US" sz="1200" dirty="0"/>
              <a:t>Dead animal</a:t>
            </a:r>
          </a:p>
          <a:p>
            <a:r>
              <a:rPr lang="en-US" sz="1200" dirty="0"/>
              <a:t>Slippery streets</a:t>
            </a:r>
          </a:p>
          <a:p>
            <a:endParaRPr lang="en-US" sz="1200" dirty="0"/>
          </a:p>
          <a:p>
            <a:endParaRPr lang="en-US" sz="1200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613434" y="205502"/>
            <a:ext cx="61494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Service Request Classification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16295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1676" y="148664"/>
            <a:ext cx="90392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Component - CSR Administrator</a:t>
            </a:r>
          </a:p>
        </p:txBody>
      </p:sp>
      <p:sp>
        <p:nvSpPr>
          <p:cNvPr id="3" name="Rectangle 2"/>
          <p:cNvSpPr/>
          <p:nvPr/>
        </p:nvSpPr>
        <p:spPr>
          <a:xfrm>
            <a:off x="561974" y="1189941"/>
            <a:ext cx="78581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The CSR Administrator allows departments to create service requests and groups, enter</a:t>
            </a:r>
          </a:p>
          <a:p>
            <a:r>
              <a:rPr lang="en-US" sz="1400" dirty="0">
                <a:latin typeface="Arial" panose="020B0604020202020204" pitchFamily="34" charset="0"/>
              </a:rPr>
              <a:t>the questions they feel will best identify the problem as theirs and provide the</a:t>
            </a:r>
          </a:p>
          <a:p>
            <a:r>
              <a:rPr lang="en-US" sz="1400" dirty="0">
                <a:latin typeface="Arial" panose="020B0604020202020204" pitchFamily="34" charset="0"/>
              </a:rPr>
              <a:t>information needed for mobilization, and create the activities that must be accomplished</a:t>
            </a:r>
          </a:p>
          <a:p>
            <a:r>
              <a:rPr lang="en-US" sz="1400" dirty="0">
                <a:latin typeface="Arial" panose="020B0604020202020204" pitchFamily="34" charset="0"/>
              </a:rPr>
              <a:t>to effect resolution.</a:t>
            </a:r>
          </a:p>
          <a:p>
            <a:r>
              <a:rPr lang="en-US" sz="1400" dirty="0">
                <a:latin typeface="Symbol" panose="05050102010706020507" pitchFamily="18" charset="2"/>
              </a:rPr>
              <a:t>• </a:t>
            </a:r>
            <a:r>
              <a:rPr lang="en-US" sz="1400" dirty="0">
                <a:latin typeface="Arial" panose="020B0604020202020204" pitchFamily="34" charset="0"/>
              </a:rPr>
              <a:t>Create departmental groups</a:t>
            </a:r>
          </a:p>
          <a:p>
            <a:r>
              <a:rPr lang="en-US" sz="1400" dirty="0">
                <a:latin typeface="Symbol" panose="05050102010706020507" pitchFamily="18" charset="2"/>
              </a:rPr>
              <a:t>• </a:t>
            </a:r>
            <a:r>
              <a:rPr lang="en-US" sz="1400" dirty="0">
                <a:latin typeface="Arial" panose="020B0604020202020204" pitchFamily="34" charset="0"/>
              </a:rPr>
              <a:t>Register members by assigning groups and security profiles</a:t>
            </a:r>
          </a:p>
          <a:p>
            <a:r>
              <a:rPr lang="en-US" sz="1400" dirty="0">
                <a:latin typeface="Symbol" panose="05050102010706020507" pitchFamily="18" charset="2"/>
              </a:rPr>
              <a:t>• </a:t>
            </a:r>
            <a:r>
              <a:rPr lang="en-US" sz="1400" dirty="0">
                <a:latin typeface="Arial" panose="020B0604020202020204" pitchFamily="34" charset="0"/>
              </a:rPr>
              <a:t>Create and configure service request types</a:t>
            </a:r>
          </a:p>
          <a:p>
            <a:r>
              <a:rPr lang="en-US" sz="1400" dirty="0">
                <a:latin typeface="Symbol" panose="05050102010706020507" pitchFamily="18" charset="2"/>
              </a:rPr>
              <a:t>• </a:t>
            </a:r>
            <a:r>
              <a:rPr lang="en-US" sz="1400" dirty="0">
                <a:latin typeface="Arial" panose="020B0604020202020204" pitchFamily="34" charset="0"/>
              </a:rPr>
              <a:t>The department that a user is permitted to manage will be automatically set in the</a:t>
            </a:r>
          </a:p>
          <a:p>
            <a:r>
              <a:rPr lang="en-US" sz="1400" dirty="0">
                <a:latin typeface="Arial" panose="020B0604020202020204" pitchFamily="34" charset="0"/>
              </a:rPr>
              <a:t>configuration manager, based on departmental business rules.</a:t>
            </a:r>
          </a:p>
          <a:p>
            <a:r>
              <a:rPr lang="en-US" sz="1400" dirty="0">
                <a:latin typeface="Symbol" panose="05050102010706020507" pitchFamily="18" charset="2"/>
              </a:rPr>
              <a:t>• </a:t>
            </a:r>
            <a:r>
              <a:rPr lang="en-US" sz="1400" dirty="0">
                <a:latin typeface="Arial" panose="020B0604020202020204" pitchFamily="34" charset="0"/>
              </a:rPr>
              <a:t>Create work order linkages to specific service request actions.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860" y="3501290"/>
            <a:ext cx="4634391" cy="3302045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106549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" y="-68580"/>
            <a:ext cx="9235440" cy="6940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/>
          </p:cNvSpPr>
          <p:nvPr/>
        </p:nvSpPr>
        <p:spPr bwMode="auto">
          <a:xfrm>
            <a:off x="488633" y="2615565"/>
            <a:ext cx="5783580" cy="104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1pPr>
            <a:lvl2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2pPr>
            <a:lvl3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3pPr>
            <a:lvl4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4pPr>
            <a:lvl5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9pPr>
          </a:lstStyle>
          <a:p>
            <a:pPr algn="r"/>
            <a:r>
              <a:rPr lang="en-US" altLang="en-US" sz="324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RECENT SYSTEM ENHANCEMENTS</a:t>
            </a:r>
          </a:p>
          <a:p>
            <a:pPr algn="r"/>
            <a:endParaRPr lang="en-US" altLang="en-US" sz="324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60" y="6235065"/>
            <a:ext cx="158162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104138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19721" y="197178"/>
            <a:ext cx="846597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solidFill>
                  <a:srgbClr val="00B0F0"/>
                </a:solidFill>
                <a:latin typeface="Arial" panose="020B0604020202020204" pitchFamily="34" charset="0"/>
              </a:rPr>
              <a:t>Enhancement</a:t>
            </a:r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: Scheduled and on-demand Reports for Staff</a:t>
            </a:r>
            <a:endParaRPr lang="en-US" sz="3200" b="1" dirty="0">
              <a:solidFill>
                <a:srgbClr val="00B0F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" y="1491602"/>
            <a:ext cx="9014460" cy="4733462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30211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94324" cy="209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96954"/>
            <a:ext cx="7670800" cy="52610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778" y="57210"/>
            <a:ext cx="90392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solidFill>
                  <a:srgbClr val="00B0F0"/>
                </a:solidFill>
                <a:latin typeface="Arial" panose="020B0604020202020204" pitchFamily="34" charset="0"/>
              </a:rPr>
              <a:t>Enhancement</a:t>
            </a:r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: Increased Marketing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29913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/>
          </p:cNvSpPr>
          <p:nvPr/>
        </p:nvSpPr>
        <p:spPr bwMode="auto">
          <a:xfrm>
            <a:off x="1364933" y="2908935"/>
            <a:ext cx="5783580" cy="104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1pPr>
            <a:lvl2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2pPr>
            <a:lvl3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3pPr>
            <a:lvl4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4pPr>
            <a:lvl5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9pPr>
          </a:lstStyle>
          <a:p>
            <a:pPr algn="r"/>
            <a:r>
              <a:rPr lang="en-US" altLang="en-US" sz="324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INTRODUCTION TO CAGIS</a:t>
            </a:r>
          </a:p>
          <a:p>
            <a:pPr algn="r"/>
            <a:endParaRPr lang="en-US" altLang="en-US" sz="324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60" y="6235065"/>
            <a:ext cx="158162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81471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99" y="1463040"/>
            <a:ext cx="7781925" cy="47177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7881" y="146745"/>
            <a:ext cx="90392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solidFill>
                  <a:srgbClr val="00B0F0"/>
                </a:solidFill>
                <a:latin typeface="Arial" panose="020B0604020202020204" pitchFamily="34" charset="0"/>
              </a:rPr>
              <a:t>Enhancement</a:t>
            </a:r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: Increased Marketing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31931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2574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799" y="1583208"/>
            <a:ext cx="6949343" cy="41952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3352" y="175320"/>
            <a:ext cx="90392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solidFill>
                  <a:srgbClr val="00B0F0"/>
                </a:solidFill>
                <a:latin typeface="Arial" panose="020B0604020202020204" pitchFamily="34" charset="0"/>
              </a:rPr>
              <a:t>Enhancement</a:t>
            </a:r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: Increased Marketing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12143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2574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476" y="5560378"/>
            <a:ext cx="4526326" cy="704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230" y="1372032"/>
            <a:ext cx="6341270" cy="3849587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61676" y="42410"/>
            <a:ext cx="90392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solidFill>
                  <a:srgbClr val="00B0F0"/>
                </a:solidFill>
                <a:latin typeface="Arial" panose="020B0604020202020204" pitchFamily="34" charset="0"/>
              </a:rPr>
              <a:t>Enhancement</a:t>
            </a:r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: “Fix it Cincy!” Mobile App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90800" y="663941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Released October 2015</a:t>
            </a:r>
          </a:p>
        </p:txBody>
      </p:sp>
    </p:spTree>
    <p:extLst>
      <p:ext uri="{BB962C8B-B14F-4D97-AF65-F5344CB8AC3E}">
        <p14:creationId xmlns:p14="http://schemas.microsoft.com/office/powerpoint/2010/main" val="173752004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" y="2091690"/>
            <a:ext cx="9137427" cy="35267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76574" y="6136550"/>
            <a:ext cx="2997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Open Data - Service Requests</a:t>
            </a:r>
            <a:endParaRPr lang="en-US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09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60" y="636222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5675" y="0"/>
            <a:ext cx="903922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solidFill>
                  <a:srgbClr val="00B0F0"/>
                </a:solidFill>
                <a:latin typeface="Arial" panose="020B0604020202020204" pitchFamily="34" charset="0"/>
              </a:rPr>
              <a:t>Enhancement</a:t>
            </a:r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: Transparency via Open Data Cincinnati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75978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"/>
            <a:ext cx="9162574" cy="181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0756"/>
            <a:ext cx="9144000" cy="55582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15335" y="6362224"/>
            <a:ext cx="2513965" cy="378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8/15/2016 to 8/15/2017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60" y="636222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9010" y="-7620"/>
            <a:ext cx="84659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solidFill>
                  <a:srgbClr val="00B0F0"/>
                </a:solidFill>
                <a:latin typeface="Arial" panose="020B0604020202020204" pitchFamily="34" charset="0"/>
              </a:rPr>
              <a:t>Enhancement</a:t>
            </a:r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: Cincy Insights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59896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/>
          </p:cNvSpPr>
          <p:nvPr/>
        </p:nvSpPr>
        <p:spPr bwMode="auto">
          <a:xfrm>
            <a:off x="1227773" y="2908935"/>
            <a:ext cx="5783580" cy="104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1pPr>
            <a:lvl2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2pPr>
            <a:lvl3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3pPr>
            <a:lvl4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4pPr>
            <a:lvl5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9pPr>
          </a:lstStyle>
          <a:p>
            <a:pPr algn="r"/>
            <a:r>
              <a:rPr lang="en-US" altLang="en-US" sz="324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RESULTS AND METRICS</a:t>
            </a:r>
          </a:p>
          <a:p>
            <a:pPr algn="r"/>
            <a:endParaRPr lang="en-US" altLang="en-US" sz="324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60" y="6235065"/>
            <a:ext cx="158162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75293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2574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24" y="1805940"/>
            <a:ext cx="7419975" cy="4057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25808"/>
            <a:ext cx="90392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solidFill>
                  <a:srgbClr val="00B0F0"/>
                </a:solidFill>
                <a:latin typeface="Arial" panose="020B0604020202020204" pitchFamily="34" charset="0"/>
              </a:rPr>
              <a:t>Result</a:t>
            </a:r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: 59% Reduction in Backlog (DOTE)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90075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2574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1438275"/>
            <a:ext cx="7267575" cy="3981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0272" y="48161"/>
            <a:ext cx="80393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u="sng" dirty="0">
                <a:solidFill>
                  <a:srgbClr val="00B0F0"/>
                </a:solidFill>
                <a:latin typeface="Arial" panose="020B0604020202020204" pitchFamily="34" charset="0"/>
              </a:rPr>
              <a:t>Result</a:t>
            </a:r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: 75% Reduction in Backlog (DPS)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30518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" y="0"/>
            <a:ext cx="9157094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" y="868680"/>
            <a:ext cx="4932964" cy="30043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44" y="3234619"/>
            <a:ext cx="4205557" cy="36233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51605" y="0"/>
            <a:ext cx="71736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u="sng" dirty="0">
                <a:solidFill>
                  <a:srgbClr val="00B0F0"/>
                </a:solidFill>
                <a:latin typeface="Arial" panose="020B0604020202020204" pitchFamily="34" charset="0"/>
              </a:rPr>
              <a:t>Result</a:t>
            </a:r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: Improved Trash Collection </a:t>
            </a:r>
            <a:endParaRPr lang="en-US" sz="3200" b="1" dirty="0">
              <a:solidFill>
                <a:srgbClr val="00B0F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54" y="757993"/>
            <a:ext cx="8640199" cy="5550594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7882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37"/>
            <a:ext cx="9162574" cy="209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" y="731520"/>
            <a:ext cx="7353300" cy="5486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2780" y="6637"/>
            <a:ext cx="8106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u="sng" dirty="0">
                <a:solidFill>
                  <a:srgbClr val="00B0F0"/>
                </a:solidFill>
                <a:latin typeface="Arial" panose="020B0604020202020204" pitchFamily="34" charset="0"/>
              </a:rPr>
              <a:t>Enhancement</a:t>
            </a:r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: Customer Service Survey</a:t>
            </a:r>
            <a:endParaRPr lang="en-US" sz="3200" b="1" dirty="0">
              <a:solidFill>
                <a:srgbClr val="00B0F0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994122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" y="-285750"/>
            <a:ext cx="9219724" cy="209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4938315"/>
            <a:ext cx="8821579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CAGIS was founded in 1986 as a 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shared-services organization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that provides services and solutions, integrated with land and infrastructure information, to its enterprise members.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744835" y="760095"/>
            <a:ext cx="3966004" cy="384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200" b="1" dirty="0">
                <a:solidFill>
                  <a:srgbClr val="00B0F0"/>
                </a:solidFill>
              </a:rPr>
              <a:t>What is CAGIS?</a:t>
            </a:r>
            <a:br>
              <a:rPr lang="en-US" altLang="en-US" sz="3200" b="1" dirty="0">
                <a:solidFill>
                  <a:srgbClr val="00B0F0"/>
                </a:solidFill>
              </a:rPr>
            </a:br>
            <a:endParaRPr lang="en-US" altLang="en-US" sz="3200" b="1" dirty="0">
              <a:solidFill>
                <a:srgbClr val="00B0F0"/>
              </a:solidFill>
            </a:endParaRPr>
          </a:p>
          <a:p>
            <a:pPr lvl="2" eaLnBrk="1" hangingPunct="1">
              <a:spcBef>
                <a:spcPct val="50000"/>
              </a:spcBef>
            </a:pPr>
            <a:r>
              <a:rPr lang="en-US" altLang="en-US" sz="2400" b="1" u="sng" dirty="0">
                <a:solidFill>
                  <a:srgbClr val="FF0000"/>
                </a:solidFill>
              </a:rPr>
              <a:t>C</a:t>
            </a:r>
            <a:r>
              <a:rPr lang="en-US" altLang="en-US" sz="2400" b="1" dirty="0"/>
              <a:t>incinnati</a:t>
            </a:r>
          </a:p>
          <a:p>
            <a:pPr lvl="2" eaLnBrk="1" hangingPunct="1">
              <a:spcBef>
                <a:spcPct val="50000"/>
              </a:spcBef>
            </a:pPr>
            <a:r>
              <a:rPr lang="en-US" altLang="en-US" sz="2400" b="1" u="sng" dirty="0">
                <a:solidFill>
                  <a:srgbClr val="FF0000"/>
                </a:solidFill>
              </a:rPr>
              <a:t>A</a:t>
            </a:r>
            <a:r>
              <a:rPr lang="en-US" altLang="en-US" sz="2400" b="1" dirty="0"/>
              <a:t>rea</a:t>
            </a:r>
          </a:p>
          <a:p>
            <a:pPr lvl="2" eaLnBrk="1" hangingPunct="1">
              <a:spcBef>
                <a:spcPct val="50000"/>
              </a:spcBef>
            </a:pPr>
            <a:r>
              <a:rPr lang="en-US" altLang="en-US" sz="2400" b="1" u="sng" dirty="0">
                <a:solidFill>
                  <a:srgbClr val="FF0000"/>
                </a:solidFill>
                <a:cs typeface="Arial" panose="020B0604020202020204" pitchFamily="34" charset="0"/>
              </a:rPr>
              <a:t>G</a:t>
            </a:r>
            <a:r>
              <a:rPr lang="en-US" altLang="en-US" sz="2400" b="1" dirty="0">
                <a:cs typeface="Arial" panose="020B0604020202020204" pitchFamily="34" charset="0"/>
              </a:rPr>
              <a:t>eographic</a:t>
            </a:r>
          </a:p>
          <a:p>
            <a:pPr lvl="2" eaLnBrk="1" hangingPunct="1">
              <a:spcBef>
                <a:spcPct val="50000"/>
              </a:spcBef>
            </a:pPr>
            <a:r>
              <a:rPr lang="en-US" altLang="en-US" sz="2400" b="1" u="sng" dirty="0">
                <a:solidFill>
                  <a:srgbClr val="FF0000"/>
                </a:solidFill>
                <a:cs typeface="Arial" panose="020B0604020202020204" pitchFamily="34" charset="0"/>
              </a:rPr>
              <a:t>I</a:t>
            </a:r>
            <a:r>
              <a:rPr lang="en-US" altLang="en-US" sz="2400" b="1" dirty="0">
                <a:cs typeface="Arial" panose="020B0604020202020204" pitchFamily="34" charset="0"/>
              </a:rPr>
              <a:t>nformation </a:t>
            </a:r>
          </a:p>
          <a:p>
            <a:pPr lvl="2" eaLnBrk="1" hangingPunct="1">
              <a:spcBef>
                <a:spcPct val="50000"/>
              </a:spcBef>
            </a:pPr>
            <a:r>
              <a:rPr lang="en-US" altLang="en-US" sz="2400" b="1" u="sng" dirty="0">
                <a:solidFill>
                  <a:srgbClr val="FF0000"/>
                </a:solidFill>
              </a:rPr>
              <a:t>S</a:t>
            </a:r>
            <a:r>
              <a:rPr lang="en-US" altLang="en-US" sz="2400" b="1" dirty="0"/>
              <a:t>ystem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985830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2574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01" y="912494"/>
            <a:ext cx="8657902" cy="5158105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1676" y="0"/>
            <a:ext cx="90392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solidFill>
                  <a:srgbClr val="00B0F0"/>
                </a:solidFill>
                <a:latin typeface="Arial" panose="020B0604020202020204" pitchFamily="34" charset="0"/>
              </a:rPr>
              <a:t>Result</a:t>
            </a:r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: Increase in Customer Satisfaction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15898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2574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1518212"/>
            <a:ext cx="8808879" cy="4537608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5100" y="90511"/>
            <a:ext cx="90392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solidFill>
                  <a:srgbClr val="00B0F0"/>
                </a:solidFill>
                <a:latin typeface="Arial" panose="020B0604020202020204" pitchFamily="34" charset="0"/>
              </a:rPr>
              <a:t>Result</a:t>
            </a:r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: Decrease in Abandoned Calls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0195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2574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34" y="1052195"/>
            <a:ext cx="8283955" cy="5172869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676" y="17810"/>
            <a:ext cx="903922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solidFill>
                  <a:srgbClr val="00B0F0"/>
                </a:solidFill>
                <a:latin typeface="Arial" panose="020B0604020202020204" pitchFamily="34" charset="0"/>
              </a:rPr>
              <a:t>Result</a:t>
            </a:r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: Increase in Customer Satisfaction (Potholes Requests)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39773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2574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1323339"/>
            <a:ext cx="8159512" cy="4571511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23352" y="0"/>
            <a:ext cx="90392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solidFill>
                  <a:srgbClr val="00B0F0"/>
                </a:solidFill>
                <a:latin typeface="Arial" panose="020B0604020202020204" pitchFamily="34" charset="0"/>
              </a:rPr>
              <a:t>Result</a:t>
            </a:r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: Decrease in Average Response Time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22997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2" y="0"/>
            <a:ext cx="9145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/>
          </p:cNvSpPr>
          <p:nvPr/>
        </p:nvSpPr>
        <p:spPr bwMode="auto">
          <a:xfrm>
            <a:off x="1532573" y="2908935"/>
            <a:ext cx="5783580" cy="104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1pPr>
            <a:lvl2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2pPr>
            <a:lvl3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3pPr>
            <a:lvl4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4pPr>
            <a:lvl5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9pPr>
          </a:lstStyle>
          <a:p>
            <a:pPr algn="r"/>
            <a:r>
              <a:rPr lang="en-US" altLang="en-US" sz="324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FUTURE ENHANCEMENTS</a:t>
            </a:r>
          </a:p>
          <a:p>
            <a:pPr algn="r"/>
            <a:endParaRPr lang="en-US" altLang="en-US" sz="324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60" y="6235065"/>
            <a:ext cx="158162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57607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2574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870141" y="597138"/>
            <a:ext cx="7994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CSR – Not Just for Cincinnati (anymore)</a:t>
            </a:r>
            <a:endParaRPr lang="en-US" sz="3200" b="1" dirty="0">
              <a:solidFill>
                <a:srgbClr val="00B0F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1" y="2192655"/>
            <a:ext cx="3938975" cy="2595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712" y="2192655"/>
            <a:ext cx="4311925" cy="259570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96320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2574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23900" y="2508588"/>
            <a:ext cx="781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Supporting projects underway include the automation and enterprise tracking of city-owned property and right-of-way, inventory of poles and signage, and improvement of data to link requests to infrastructure features.</a:t>
            </a:r>
          </a:p>
          <a:p>
            <a:endParaRPr lang="en-US" sz="1600" dirty="0">
              <a:latin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</a:rPr>
              <a:t>Continue to rollout CSR systems for other communities.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2566613" y="173683"/>
            <a:ext cx="44871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Future Enhancements</a:t>
            </a:r>
            <a:endParaRPr lang="en-US" sz="3200" dirty="0">
              <a:solidFill>
                <a:srgbClr val="00B0F0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11042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1180670" y="1282906"/>
            <a:ext cx="6909389" cy="58604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Are there any questions?</a:t>
            </a:r>
          </a:p>
        </p:txBody>
      </p:sp>
      <p:sp>
        <p:nvSpPr>
          <p:cNvPr id="3" name="Rectangle 2"/>
          <p:cNvSpPr/>
          <p:nvPr/>
        </p:nvSpPr>
        <p:spPr>
          <a:xfrm>
            <a:off x="1816730" y="3123154"/>
            <a:ext cx="51886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Alexandria Horne</a:t>
            </a:r>
          </a:p>
          <a:p>
            <a:pPr algn="ctr"/>
            <a:r>
              <a:rPr lang="en-US" sz="2000" dirty="0"/>
              <a:t>    </a:t>
            </a:r>
            <a:r>
              <a:rPr lang="en-US" sz="2000" u="sng" dirty="0">
                <a:solidFill>
                  <a:srgbClr val="000099"/>
                </a:solidFill>
              </a:rPr>
              <a:t>alexandria.horne@cincinnati-oh.gov</a:t>
            </a:r>
            <a:r>
              <a:rPr lang="en-US" sz="2000" dirty="0">
                <a:solidFill>
                  <a:srgbClr val="000099"/>
                </a:solidFill>
              </a:rPr>
              <a:t>  </a:t>
            </a:r>
            <a:br>
              <a:rPr lang="en-US" sz="2000" dirty="0">
                <a:solidFill>
                  <a:srgbClr val="000099"/>
                </a:solidFill>
              </a:rPr>
            </a:br>
            <a:endParaRPr lang="en-US" sz="2000" u="sng" dirty="0">
              <a:solidFill>
                <a:srgbClr val="000099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21481" y="4371540"/>
            <a:ext cx="51886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Joshua Murphy</a:t>
            </a:r>
          </a:p>
          <a:p>
            <a:pPr algn="ctr"/>
            <a:r>
              <a:rPr lang="en-US" sz="2000" dirty="0"/>
              <a:t>    </a:t>
            </a:r>
            <a:r>
              <a:rPr lang="en-US" sz="2000" u="sng" dirty="0">
                <a:solidFill>
                  <a:srgbClr val="000099"/>
                </a:solidFill>
              </a:rPr>
              <a:t>Joshua.murphy@cincinnati-oh.gov</a:t>
            </a:r>
            <a:r>
              <a:rPr lang="en-US" sz="2000" dirty="0">
                <a:solidFill>
                  <a:srgbClr val="000099"/>
                </a:solidFill>
              </a:rPr>
              <a:t>  </a:t>
            </a:r>
            <a:br>
              <a:rPr lang="en-US" sz="2000" dirty="0">
                <a:solidFill>
                  <a:srgbClr val="000099"/>
                </a:solidFill>
              </a:rPr>
            </a:br>
            <a:endParaRPr lang="en-US" sz="2000" u="sng" dirty="0">
              <a:solidFill>
                <a:srgbClr val="000099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141732" y="0"/>
            <a:ext cx="4987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for your time!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" y="-285750"/>
            <a:ext cx="9219724" cy="209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522592" y="760095"/>
            <a:ext cx="52222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200" b="1" dirty="0">
                <a:solidFill>
                  <a:srgbClr val="00B0F0"/>
                </a:solidFill>
              </a:rPr>
              <a:t>The CAGIS Mission: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60" y="6346508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4453" y="2390715"/>
            <a:ext cx="81111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mission critical day-to-day operations by providing </a:t>
            </a:r>
            <a:r>
              <a:rPr lang="en-US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comprehensive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coordinated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services and solutions related to: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Permitting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Licensing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Inspections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Code Enforcement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Planning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Zoning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Land and Infrastructure Asset Management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87905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840832" y="37331"/>
            <a:ext cx="5360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atin typeface="Helvetica-Bold"/>
              </a:rPr>
              <a:t>Organizations Supported by CAGIS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283913"/>
              </p:ext>
            </p:extLst>
          </p:nvPr>
        </p:nvGraphicFramePr>
        <p:xfrm>
          <a:off x="569004" y="589148"/>
          <a:ext cx="2983230" cy="3550666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2983230">
                  <a:extLst>
                    <a:ext uri="{9D8B030D-6E8A-4147-A177-3AD203B41FA5}">
                      <a16:colId xmlns:a16="http://schemas.microsoft.com/office/drawing/2014/main" val="1881970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    City of Cincinnati Agencies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7070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Transportation &amp; Engineering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Buildings &amp; Inspections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Community Development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Public Services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Health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Parks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Fire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Police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Enterprise Services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Law - Real Estate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Economic Development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Office of the City Manager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Office of the  Mayor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City 911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City Council Members</a:t>
                      </a:r>
                    </a:p>
                    <a:p>
                      <a:pPr marL="2171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8087417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151648"/>
              </p:ext>
            </p:extLst>
          </p:nvPr>
        </p:nvGraphicFramePr>
        <p:xfrm>
          <a:off x="2897746" y="589148"/>
          <a:ext cx="2704548" cy="2989458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2704548">
                  <a:extLst>
                    <a:ext uri="{9D8B030D-6E8A-4147-A177-3AD203B41FA5}">
                      <a16:colId xmlns:a16="http://schemas.microsoft.com/office/drawing/2014/main" val="2463893062"/>
                    </a:ext>
                  </a:extLst>
                </a:gridCol>
              </a:tblGrid>
              <a:tr h="183891">
                <a:tc>
                  <a:txBody>
                    <a:bodyPr/>
                    <a:lstStyle/>
                    <a:p>
                      <a:pPr marL="4572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Hamilton County Agencies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0534805"/>
                  </a:ext>
                </a:extLst>
              </a:tr>
              <a:tr h="2791465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County Engineer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Planning &amp; Development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Public Health District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County 911 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Emergency Management 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Soil</a:t>
                      </a:r>
                      <a:r>
                        <a:rPr lang="en-US" sz="1200" b="0" baseline="0" dirty="0">
                          <a:effectLst/>
                        </a:rPr>
                        <a:t> &amp;</a:t>
                      </a:r>
                      <a:r>
                        <a:rPr lang="en-US" sz="1200" b="0" dirty="0">
                          <a:effectLst/>
                        </a:rPr>
                        <a:t> Water Conservation District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County Auditor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County Administrator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County Board of Commissioners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County Sheriff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County Prosecutor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Board of Elections</a:t>
                      </a:r>
                      <a:endParaRPr lang="en-US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349036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373699"/>
              </p:ext>
            </p:extLst>
          </p:nvPr>
        </p:nvGraphicFramePr>
        <p:xfrm>
          <a:off x="5602294" y="589148"/>
          <a:ext cx="2983230" cy="2978453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2983230">
                  <a:extLst>
                    <a:ext uri="{9D8B030D-6E8A-4147-A177-3AD203B41FA5}">
                      <a16:colId xmlns:a16="http://schemas.microsoft.com/office/drawing/2014/main" val="2147487460"/>
                    </a:ext>
                  </a:extLst>
                </a:gridCol>
              </a:tblGrid>
              <a:tr h="1948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Utilities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5601206"/>
                  </a:ext>
                </a:extLst>
              </a:tr>
              <a:tr h="2780460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Greater Cincinnati Water Works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Metropolitan Sewer District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Storm Water Maintenance Utility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Duke Energy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Hamilton County Storm Water District</a:t>
                      </a:r>
                    </a:p>
                    <a:p>
                      <a:pPr marL="14478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787169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209469"/>
              </p:ext>
            </p:extLst>
          </p:nvPr>
        </p:nvGraphicFramePr>
        <p:xfrm>
          <a:off x="580434" y="3564503"/>
          <a:ext cx="2340187" cy="3258911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2340187">
                  <a:extLst>
                    <a:ext uri="{9D8B030D-6E8A-4147-A177-3AD203B41FA5}">
                      <a16:colId xmlns:a16="http://schemas.microsoft.com/office/drawing/2014/main" val="461516108"/>
                    </a:ext>
                  </a:extLst>
                </a:gridCol>
              </a:tblGrid>
              <a:tr h="2162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Communities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5144911"/>
                  </a:ext>
                </a:extLst>
              </a:tr>
              <a:tr h="3042650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Anderson Township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Colerain Township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Springfield Township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Sycamore Township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City of Blue Ash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City of Forest Park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City of Montgomery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City of Norwood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Village of Fairfax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Village of Indian Hill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Village of Lincoln Heights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Village of Mariemont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Village of Lockland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9859069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476880"/>
              </p:ext>
            </p:extLst>
          </p:nvPr>
        </p:nvGraphicFramePr>
        <p:xfrm>
          <a:off x="2897746" y="3572123"/>
          <a:ext cx="2983230" cy="3257605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2983230">
                  <a:extLst>
                    <a:ext uri="{9D8B030D-6E8A-4147-A177-3AD203B41FA5}">
                      <a16:colId xmlns:a16="http://schemas.microsoft.com/office/drawing/2014/main" val="4129665888"/>
                    </a:ext>
                  </a:extLst>
                </a:gridCol>
              </a:tblGrid>
              <a:tr h="2090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Non-Profit Members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5004306"/>
                  </a:ext>
                </a:extLst>
              </a:tr>
              <a:tr h="3048599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Cincinnati Public Schools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Metropolitan Housing Authority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SORTA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Xavier University 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Hamilton County Development 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Port Authority of Cincinnati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Hamilton County Park Board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3285168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389293"/>
              </p:ext>
            </p:extLst>
          </p:nvPr>
        </p:nvGraphicFramePr>
        <p:xfrm>
          <a:off x="5613724" y="3572123"/>
          <a:ext cx="2971800" cy="3258911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3059490784"/>
                    </a:ext>
                  </a:extLst>
                </a:gridCol>
              </a:tblGrid>
              <a:tr h="2125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Private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6756692"/>
                  </a:ext>
                </a:extLst>
              </a:tr>
              <a:tr h="3046345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Inspection Bureau Inc.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0" dirty="0">
                          <a:effectLst/>
                        </a:rPr>
                        <a:t>National Inspection Company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0251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1339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863" y="0"/>
            <a:ext cx="9219724" cy="209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25576" y="76141"/>
            <a:ext cx="6800849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B0F0"/>
                </a:solidFill>
              </a:rPr>
              <a:t>CAGIS Key Functions</a:t>
            </a:r>
          </a:p>
          <a:p>
            <a:pPr algn="ctr"/>
            <a:br>
              <a:rPr lang="en-US" sz="2400" b="1" dirty="0"/>
            </a:br>
            <a:endParaRPr lang="en-US" sz="24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Workflow/Permitting Automation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Enterprise-level GIS Data (both internal and public version)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Customer Service Response System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Construction Coordination System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Pavement Asset Management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Public Safety Applications (Firebird, etc.)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Field Applications – Inspections, Asset Inventory, Mobile GIS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Management Dashboards and Reports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Open Data and Metrics</a:t>
            </a:r>
          </a:p>
          <a:p>
            <a:pPr lvl="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US" sz="1600" b="1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010721" y="6281420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 action="ppaction://hlinkfile"/>
              </a:rPr>
              <a:t>CAGIS.org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45431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88" y="0"/>
            <a:ext cx="9146688" cy="6926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/>
          </p:cNvSpPr>
          <p:nvPr/>
        </p:nvSpPr>
        <p:spPr bwMode="auto">
          <a:xfrm>
            <a:off x="1678866" y="2806065"/>
            <a:ext cx="5783580" cy="104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1pPr>
            <a:lvl2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2pPr>
            <a:lvl3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3pPr>
            <a:lvl4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4pPr>
            <a:lvl5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9pPr>
          </a:lstStyle>
          <a:p>
            <a:pPr algn="ctr"/>
            <a:r>
              <a:rPr lang="en-US" altLang="en-US" sz="324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CUSTOMER SERVICE REQUEST SYSTEM (CSR)</a:t>
            </a:r>
          </a:p>
          <a:p>
            <a:pPr algn="ctr"/>
            <a:endParaRPr lang="en-US" altLang="en-US" sz="324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60" y="6235065"/>
            <a:ext cx="158162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308242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2574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9922" y="1356851"/>
            <a:ext cx="883265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An innovative customer service request system that allows for enterprise-wide management of service requests and customer interaction.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9922" y="2500288"/>
            <a:ext cx="8291751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Initially released in 2002.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Created and supported by CAGIS.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Initially created for the City of Cincinnati. However, several other jurisdictions in Hamilton County have now requested the application.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808443" y="467707"/>
            <a:ext cx="22459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200" b="1" dirty="0">
                <a:solidFill>
                  <a:srgbClr val="00B0F0"/>
                </a:solidFill>
              </a:rPr>
              <a:t>CSR is…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329922" y="5009007"/>
            <a:ext cx="869442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The system provides City employees with the tools they need to effectively manage a service request throughout its entire “life,” from  </a:t>
            </a:r>
            <a:b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its initial intake to the final outcome. </a:t>
            </a:r>
          </a:p>
        </p:txBody>
      </p:sp>
    </p:spTree>
    <p:extLst>
      <p:ext uri="{BB962C8B-B14F-4D97-AF65-F5344CB8AC3E}">
        <p14:creationId xmlns:p14="http://schemas.microsoft.com/office/powerpoint/2010/main" val="306692420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7AB0A730-CF5F-4FEF-9A95-8E240019EA8C}" vid="{94591CFE-1B90-4703-983D-622D0E3B18EB}"/>
    </a:ext>
  </a:extLst>
</a:theme>
</file>

<file path=ppt/theme/theme2.xml><?xml version="1.0" encoding="utf-8"?>
<a:theme xmlns:a="http://schemas.openxmlformats.org/drawingml/2006/main" name="1_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2195578-7E10-4756-B79C-00B12596F89F}" vid="{2C576DFC-8A25-4644-9DC9-154780C3AFA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9408</TotalTime>
  <Words>1336</Words>
  <Application>Microsoft Office PowerPoint</Application>
  <PresentationFormat>On-screen Show (4:3)</PresentationFormat>
  <Paragraphs>292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Calibri Light</vt:lpstr>
      <vt:lpstr>Helvetica-Bold</vt:lpstr>
      <vt:lpstr>Myriad Pro</vt:lpstr>
      <vt:lpstr>Symbol</vt:lpstr>
      <vt:lpstr>Wingdings</vt:lpstr>
      <vt:lpstr>Theme1</vt:lpstr>
      <vt:lpstr>1_Theme1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Horne, Alexandria</dc:creator>
  <cp:lastModifiedBy>A</cp:lastModifiedBy>
  <cp:revision>960</cp:revision>
  <dcterms:created xsi:type="dcterms:W3CDTF">2016-09-01T13:21:23Z</dcterms:created>
  <dcterms:modified xsi:type="dcterms:W3CDTF">2020-03-31T14:16:57Z</dcterms:modified>
</cp:coreProperties>
</file>